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09" r:id="rId2"/>
    <p:sldId id="417" r:id="rId3"/>
    <p:sldId id="426" r:id="rId4"/>
    <p:sldId id="428" r:id="rId5"/>
    <p:sldId id="427" r:id="rId6"/>
    <p:sldId id="429" r:id="rId7"/>
    <p:sldId id="430" r:id="rId8"/>
    <p:sldId id="434" r:id="rId9"/>
    <p:sldId id="431" r:id="rId10"/>
    <p:sldId id="433" r:id="rId11"/>
    <p:sldId id="435" r:id="rId12"/>
    <p:sldId id="436" r:id="rId13"/>
    <p:sldId id="437" r:id="rId14"/>
    <p:sldId id="438" r:id="rId15"/>
    <p:sldId id="439" r:id="rId16"/>
    <p:sldId id="441" r:id="rId17"/>
    <p:sldId id="442" r:id="rId18"/>
    <p:sldId id="440" r:id="rId19"/>
    <p:sldId id="29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FCAEF"/>
    <a:srgbClr val="44DA6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8814362572562"/>
          <c:y val="0.10255123630959423"/>
          <c:w val="0.78210354271270321"/>
          <c:h val="0.80158551909537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по категориям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4F-43BF-AA6C-76E4420C873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4F-43BF-AA6C-76E4420C87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4F-43BF-AA6C-76E4420C87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Пешеходы</c:v>
                </c:pt>
                <c:pt idx="1">
                  <c:v>Пассажиры</c:v>
                </c:pt>
                <c:pt idx="2">
                  <c:v>Водители</c:v>
                </c:pt>
                <c:pt idx="3">
                  <c:v>Другие участники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24</c:v>
                </c:pt>
                <c:pt idx="2">
                  <c:v>39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4F-43BF-AA6C-76E4420C87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3776328"/>
        <c:axId val="133776720"/>
      </c:barChart>
      <c:catAx>
        <c:axId val="13377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776720"/>
        <c:crosses val="autoZero"/>
        <c:auto val="1"/>
        <c:lblAlgn val="ctr"/>
        <c:lblOffset val="100"/>
        <c:noMultiLvlLbl val="0"/>
      </c:catAx>
      <c:valAx>
        <c:axId val="13377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776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Наибольшее</a:t>
            </a:r>
            <a:r>
              <a:rPr lang="ru-RU" baseline="0" dirty="0" smtClean="0"/>
              <a:t> к</a:t>
            </a:r>
            <a:r>
              <a:rPr lang="ru-RU" dirty="0" smtClean="0"/>
              <a:t>оличество </a:t>
            </a:r>
          </a:p>
          <a:p>
            <a:pPr>
              <a:defRPr/>
            </a:pPr>
            <a:r>
              <a:rPr lang="ru-RU" dirty="0" smtClean="0"/>
              <a:t>ДТП зарегистрировано</a:t>
            </a:r>
            <a:endParaRPr lang="ru-RU" dirty="0"/>
          </a:p>
        </c:rich>
      </c:tx>
      <c:layout>
        <c:manualLayout>
          <c:xMode val="edge"/>
          <c:yMode val="edge"/>
          <c:x val="0.62172550246191927"/>
          <c:y val="3.426696505302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погибших</c:v>
                </c:pt>
              </c:strCache>
            </c:strRef>
          </c:tx>
          <c:dPt>
            <c:idx val="0"/>
            <c:bubble3D val="0"/>
            <c:spPr>
              <a:solidFill>
                <a:srgbClr val="0FCAE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C8-4F99-8760-9F0B278FBEA2}"/>
              </c:ext>
            </c:extLst>
          </c:dPt>
          <c:dPt>
            <c:idx val="1"/>
            <c:bubble3D val="0"/>
            <c:spPr>
              <a:solidFill>
                <a:srgbClr val="44DA6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C8-4F99-8760-9F0B278FBE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C8-4F99-8760-9F0B278FBE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4C8-4F99-8760-9F0B278FBE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4C8-4F99-8760-9F0B278FBEA2}"/>
              </c:ext>
            </c:extLst>
          </c:dPt>
          <c:dLbls>
            <c:dLbl>
              <c:idx val="0"/>
              <c:layout>
                <c:manualLayout>
                  <c:x val="-0.20768987957812332"/>
                  <c:y val="-0.23800498103769593"/>
                </c:manualLayout>
              </c:layout>
              <c:tx>
                <c:rich>
                  <a:bodyPr/>
                  <a:lstStyle/>
                  <a:p>
                    <a:fld id="{DDBF0F0A-8A04-4018-B8A3-84FBE2ACAB6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67A52EFD-52F9-4A72-82EA-ACD9CC9F84D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C8-4F99-8760-9F0B278FBEA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781000493960659E-2"/>
                  <c:y val="3.0081240070149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763D9D4-6D5D-444C-8E76-6E49CF474C62}" type="CATEGORYNAME">
                      <a:rPr lang="ru-RU"/>
                      <a:pPr>
                        <a:defRPr sz="1800"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1D14392-BA42-4EB8-A6F0-4953E399C1A1}" type="VALUE">
                      <a:rPr lang="ru-RU" baseline="0"/>
                      <a:pPr>
                        <a:defRPr sz="1800"/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C8-4F99-8760-9F0B278FBEA2}"/>
                </c:ext>
                <c:ext xmlns:c15="http://schemas.microsoft.com/office/drawing/2012/chart" uri="{CE6537A1-D6FC-4f65-9D91-7224C49458BB}">
                  <c15:layout>
                    <c:manualLayout>
                      <c:w val="0.17186746780652806"/>
                      <c:h val="0.136105643715069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7872927653555965E-2"/>
                  <c:y val="-3.8528975698993981E-2"/>
                </c:manualLayout>
              </c:layout>
              <c:tx>
                <c:rich>
                  <a:bodyPr/>
                  <a:lstStyle/>
                  <a:p>
                    <a:fld id="{97D1250C-42C9-4B46-ADD3-E2AD6F45181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FE9F4CBE-699B-4017-88E5-A88398F5F438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6867949271896435E-2"/>
                  <c:y val="-8.8110403200706011E-2"/>
                </c:manualLayout>
              </c:layout>
              <c:tx>
                <c:rich>
                  <a:bodyPr/>
                  <a:lstStyle/>
                  <a:p>
                    <a:fld id="{4B0A6479-A5A1-44C1-8EC9-3AAFC4016E1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B929FB42-FE52-4903-AFEB-97C4E58D5EE3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C8-4F99-8760-9F0B278FBEA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1985155594632539"/>
                  <c:y val="-6.0021189845518297E-2"/>
                </c:manualLayout>
              </c:layout>
              <c:tx>
                <c:rich>
                  <a:bodyPr/>
                  <a:lstStyle/>
                  <a:p>
                    <a:fld id="{BE680CF4-E8EA-4C09-BD85-7ACBB20EDDA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4E682DB-A650-4CF2-8177-C82539BE12C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4C8-4F99-8760-9F0B278FBEA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Екатеринбург</c:v>
                </c:pt>
                <c:pt idx="1">
                  <c:v>Нижний Тагил</c:v>
                </c:pt>
                <c:pt idx="2">
                  <c:v>Первоуральск</c:v>
                </c:pt>
                <c:pt idx="3">
                  <c:v>Серов</c:v>
                </c:pt>
                <c:pt idx="4">
                  <c:v>Сысерть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5815</c:v>
                </c:pt>
                <c:pt idx="1">
                  <c:v>613</c:v>
                </c:pt>
                <c:pt idx="2">
                  <c:v>427</c:v>
                </c:pt>
                <c:pt idx="3">
                  <c:v>303</c:v>
                </c:pt>
                <c:pt idx="4">
                  <c:v>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1B-4C30-9C9D-1D521817A4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76327654732627"/>
          <c:y val="0.23186007027335662"/>
          <c:w val="0.71024189536144289"/>
          <c:h val="0.680236001837624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по видам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rgbClr val="CA26A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rgbClr val="FF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410001624416546"/>
                  <c:y val="-8.1896976120883147E-2"/>
                </c:manualLayout>
              </c:layout>
              <c:tx>
                <c:rich>
                  <a:bodyPr/>
                  <a:lstStyle/>
                  <a:p>
                    <a:fld id="{16655DC0-33FA-47F6-9E0F-A42365215B5B}" type="CATEGORYNAME">
                      <a:rPr lang="ru-RU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[ИМЯ КАТЕГОРИИ]</a:t>
                    </a:fld>
                    <a:r>
                      <a:rPr lang="ru-RU" b="1" baseline="0" dirty="0">
                        <a:solidFill>
                          <a:schemeClr val="bg1"/>
                        </a:solidFill>
                      </a:rPr>
                      <a:t>;</a:t>
                    </a:r>
                    <a:r>
                      <a:rPr lang="ru-RU" b="1" baseline="0" dirty="0"/>
                      <a:t> </a:t>
                    </a:r>
                    <a:fld id="{E691DCE2-54EB-46D8-9131-14E1BA956CDE}" type="VALUE">
                      <a:rPr lang="ru-RU" b="1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[ЗНАЧЕНИЕ]</a:t>
                    </a:fld>
                    <a:endParaRPr lang="ru-RU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6775010524421544E-2"/>
                  <c:y val="-2.68112480933092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1221728040053"/>
                      <c:h val="9.825290095964092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7204178966780265"/>
                  <c:y val="-0.16762922658634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E38D79-8E28-4C00-B013-5C33305AF84B}" type="CATEGORYNAME">
                      <a:rPr lang="ru-RU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400"/>
                      </a:pPr>
                      <a:t>[ИМЯ КАТЕГОРИИ]</a:t>
                    </a:fld>
                    <a:r>
                      <a:rPr lang="ru-RU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; </a:t>
                    </a:r>
                    <a:fld id="{5360E548-C628-4E84-A7E1-903C0CA25B77}" type="VALUE">
                      <a:rPr lang="ru-RU" b="1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400"/>
                      </a:pPr>
                      <a:t>[ЗНАЧЕНИЕ]</a:t>
                    </a:fld>
                    <a:endParaRPr lang="ru-RU" b="1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8591927381812"/>
                      <c:h val="0.1603785221969614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2933839914073647"/>
                  <c:y val="-4.68820948741433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3002620472077886E-2"/>
                  <c:y val="-0.201563158784936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20213774329533"/>
                      <c:h val="0.1260239677975643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1664983407877651"/>
                  <c:y val="8.87480616373216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29F012-8D9E-4716-A495-9343CF692A06}" type="CATEGORYNAME">
                      <a:rPr lang="ru-RU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400"/>
                      </a:pPr>
                      <a:t>[ИМЯ КАТЕГОРИИ]</a:t>
                    </a:fld>
                    <a:r>
                      <a:rPr lang="ru-RU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; </a:t>
                    </a:r>
                    <a:fld id="{AED68659-2F6D-4682-9E7D-5E3F507075B7}" type="VALUE">
                      <a:rPr lang="ru-RU" b="1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400"/>
                      </a:pPr>
                      <a:t>[ЗНАЧЕНИЕ]</a:t>
                    </a:fld>
                    <a:endParaRPr lang="ru-RU" b="1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07443589980952"/>
                      <c:h val="0.1263675777962152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7.4673585402379464E-2"/>
                  <c:y val="-3.092956728477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76732415227557"/>
                      <c:h val="0.13979681669562311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7.6171977619190982E-3"/>
                  <c:y val="9.97413590197735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24766579311418E-2"/>
                      <c:h val="0.12445149642598925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3.9661292933639798E-2"/>
                  <c:y val="-0.164970916502992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0133668261523"/>
                      <c:h val="5.106209050456216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0.15749788700751238"/>
                  <c:y val="-0.144958301170829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449437602528"/>
                      <c:h val="4.8493461297312218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8.9179449101321431E-2"/>
                  <c:y val="-3.51277880250804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32782199285794"/>
                      <c:h val="7.646611563121001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Столкновения</c:v>
                </c:pt>
                <c:pt idx="1">
                  <c:v>Наезд на пешехода</c:v>
                </c:pt>
                <c:pt idx="2">
                  <c:v>Наезд на стоящее ТС</c:v>
                </c:pt>
                <c:pt idx="3">
                  <c:v>Съезд с дороги</c:v>
                </c:pt>
                <c:pt idx="4">
                  <c:v>Наезд на велосипедиста</c:v>
                </c:pt>
                <c:pt idx="5">
                  <c:v>Наезд на препятствие</c:v>
                </c:pt>
                <c:pt idx="6">
                  <c:v>Наезд на животное</c:v>
                </c:pt>
                <c:pt idx="7">
                  <c:v>Падение пассажира</c:v>
                </c:pt>
                <c:pt idx="8">
                  <c:v>Опрокидывание</c:v>
                </c:pt>
                <c:pt idx="9">
                  <c:v>Отбрасывание предмета</c:v>
                </c:pt>
                <c:pt idx="10">
                  <c:v>Наезд на животное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5954</c:v>
                </c:pt>
                <c:pt idx="1">
                  <c:v>230</c:v>
                </c:pt>
                <c:pt idx="2">
                  <c:v>2736</c:v>
                </c:pt>
                <c:pt idx="3">
                  <c:v>223</c:v>
                </c:pt>
                <c:pt idx="4">
                  <c:v>10</c:v>
                </c:pt>
                <c:pt idx="5">
                  <c:v>1641</c:v>
                </c:pt>
                <c:pt idx="6">
                  <c:v>98</c:v>
                </c:pt>
                <c:pt idx="7">
                  <c:v>26</c:v>
                </c:pt>
                <c:pt idx="8">
                  <c:v>34</c:v>
                </c:pt>
                <c:pt idx="9">
                  <c:v>60</c:v>
                </c:pt>
                <c:pt idx="10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A3FC-452C-4773-B461-E287C7DA109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E6F8-8584-42BD-B5C6-62FDF3254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12192001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1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12187238" cy="6858001"/>
            <a:chOff x="-1" y="-1"/>
            <a:chExt cx="12187239" cy="68580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6858001" cy="685800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9335" y="0"/>
              <a:ext cx="5987903" cy="6858001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9775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04950" y="3402116"/>
            <a:ext cx="9677400" cy="271293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</a:rPr>
              <a:t>Правильное поведение на дороге — залог общей </a:t>
            </a:r>
            <a:r>
              <a:rPr lang="ru-RU" sz="48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безопасности</a:t>
            </a:r>
            <a:endParaRPr lang="ru-RU" sz="48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2188" y="2817342"/>
            <a:ext cx="8144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1400" b="1" dirty="0" smtClean="0"/>
              <a:t>УПРАВЛЕНИЕ ГОСУДАРСТВЕННОЙ ИНСПЕКЦИИ </a:t>
            </a:r>
            <a:r>
              <a:rPr lang="ru-RU" sz="1400" b="1" dirty="0"/>
              <a:t>БЕЗОПАСНОСТИ ДОРОЖНОГО ДВИЖЕНИЯ</a:t>
            </a:r>
            <a:endParaRPr lang="ru-RU" sz="1400" dirty="0"/>
          </a:p>
          <a:p>
            <a:pPr algn="ctr"/>
            <a:r>
              <a:rPr lang="ru-RU" sz="1400" b="1" dirty="0" smtClean="0"/>
              <a:t>ГУ МВД РОССИИ ПО СВЕРДЛОВСКОЙ ОБЛАСТИ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43" y="222581"/>
            <a:ext cx="3078744" cy="25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458" y="148074"/>
            <a:ext cx="9831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10 апреля около 02:00 в Шалинском районе п. </a:t>
            </a:r>
            <a:r>
              <a:rPr lang="ru-RU" dirty="0" err="1" smtClean="0"/>
              <a:t>Колпаковка</a:t>
            </a:r>
            <a:r>
              <a:rPr lang="ru-RU" dirty="0" smtClean="0"/>
              <a:t> нетрезвый 34-летний водитель мотоцикла «Минск 112», не обеспечил постоянный контроль движением, допустил выезд на встречную полосу, где совершил столкновение с автомобилем «Ниссан </a:t>
            </a:r>
            <a:r>
              <a:rPr lang="ru-RU" dirty="0" err="1" smtClean="0"/>
              <a:t>Альмера</a:t>
            </a:r>
            <a:r>
              <a:rPr lang="ru-RU" dirty="0" smtClean="0"/>
              <a:t>». В результате ДТП водитель мотоцикла погиб на месте аварии, его нетрезвая пассажирка- женщина 1994 г.р.,  в тяжелом состоянии доставлена в </a:t>
            </a:r>
            <a:r>
              <a:rPr lang="ru-RU" dirty="0" err="1" smtClean="0"/>
              <a:t>Шалинскую</a:t>
            </a:r>
            <a:r>
              <a:rPr lang="ru-RU" dirty="0" smtClean="0"/>
              <a:t> ЦГБ. Установлено, что во время поездки водитель и пассажир мотоцикла в нарушение ПДД находились без мотошлемов, защитной экипировкой также не пользовались, в связи с чем и получили тяжелые травмы. Мотоцикл не зарегистрирован в ГИБДД, права управления мотоциклом водитель не имел.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8" y="2466975"/>
            <a:ext cx="5854700" cy="4391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20" y="2456398"/>
            <a:ext cx="329565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23961" y="1713649"/>
            <a:ext cx="10349755" cy="2628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7943" y="1951847"/>
            <a:ext cx="106017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2021 года с участием мотоциклов в регионе зарегистрировано 384 ДТП (+3%), </a:t>
            </a:r>
            <a:b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результате которых 11 человек погибли </a:t>
            </a:r>
            <a:b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 161 получили травмы, из них 13-дети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0033" y="5125288"/>
            <a:ext cx="54766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Мотоциклисты получают травмы </a:t>
            </a: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каждом 2 ДТП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78" y="4715341"/>
            <a:ext cx="3855725" cy="19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458" y="357624"/>
            <a:ext cx="98315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16 апреля 2021 г. около 22:00 в Екатеринбурге водитель автомобиля «Хендай», при повороте налево вне перекрестка, не предоставил преимущество в движении мотоциклу «</a:t>
            </a:r>
            <a:r>
              <a:rPr lang="ru-RU" dirty="0" err="1" smtClean="0"/>
              <a:t>Сузуки</a:t>
            </a:r>
            <a:r>
              <a:rPr lang="ru-RU" dirty="0" smtClean="0"/>
              <a:t>», который двигался во встречном направлении и допустил с ним столкновение.  В результате ДТП водитель мотоцикла получил серьезные травмы и был доставлен в лечебное учреждение. Водитель автомобиля «Хендай» не заметил мотоциклиста, так как он двигался с большой скоростью.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8" y="2636908"/>
            <a:ext cx="5429250" cy="40719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-468" r="3488" b="23004"/>
          <a:stretch/>
        </p:blipFill>
        <p:spPr>
          <a:xfrm>
            <a:off x="6019044" y="2636908"/>
            <a:ext cx="5928149" cy="40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458" y="357624"/>
            <a:ext cx="98315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25 сентября 2021 г. около 14:00 в Екатеринбурге водитель мотоцикла «Хонда» двигаясь по </a:t>
            </a:r>
            <a:br>
              <a:rPr lang="ru-RU" dirty="0" smtClean="0"/>
            </a:br>
            <a:r>
              <a:rPr lang="ru-RU" dirty="0" smtClean="0"/>
              <a:t>ул. 8 Марта по трамвайным путям, отделенными сплошной разметкой, допустил столкновение </a:t>
            </a:r>
            <a:br>
              <a:rPr lang="ru-RU" dirty="0" smtClean="0"/>
            </a:br>
            <a:r>
              <a:rPr lang="ru-RU" dirty="0" smtClean="0"/>
              <a:t>с автомобилем «Лада Приора», совершающим поворот налево с прилегающей территории.  </a:t>
            </a:r>
            <a:br>
              <a:rPr lang="ru-RU" dirty="0" smtClean="0"/>
            </a:br>
            <a:r>
              <a:rPr lang="ru-RU" dirty="0" smtClean="0"/>
              <a:t>В результате ДТП водитель мотоцикла получил серьезные травмы и был доставлен в лечебное учреждение. </a:t>
            </a:r>
            <a:r>
              <a:rPr lang="ru-RU" b="1" dirty="0" smtClean="0"/>
              <a:t>Что нарушил мотоциклист?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9" y="2377099"/>
            <a:ext cx="5320106" cy="3990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49" y="2351765"/>
            <a:ext cx="5353884" cy="40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1100" y="2792627"/>
            <a:ext cx="10349755" cy="2628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86730" y="3229914"/>
            <a:ext cx="10601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Мотоцикл является транспортным средством повышенной опасности, по статистике он в 30 раз опаснее автомобиля 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4005" y="2674166"/>
            <a:ext cx="9331355" cy="3377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6971" y="2367489"/>
            <a:ext cx="90618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внимательно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смотреть в боковые зеркала при перестроении и во время открывания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дверей</a:t>
            </a:r>
          </a:p>
          <a:p>
            <a:pPr marL="571500" indent="-571500">
              <a:buFontTx/>
              <a:buChar char="-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средства защиты, а именно шлем,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черепаху", перчатки, "мотоботы« и одежду со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световозвращающими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элементами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то, что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снизить травматизм 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и заметить вас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67695" y="733842"/>
            <a:ext cx="76776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управлении мотоциклом необходимо соблюдать меры безопасности: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677" y="837808"/>
            <a:ext cx="2135183" cy="2072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/>
          <a:stretch/>
        </p:blipFill>
        <p:spPr>
          <a:xfrm>
            <a:off x="9954677" y="3218039"/>
            <a:ext cx="2143005" cy="27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71887" y="1885408"/>
            <a:ext cx="9331355" cy="2867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1370" y="2084290"/>
            <a:ext cx="9061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Уголовный кодекс РФ введена новая статья 264.2, призванная пресечь действия правонарушителей, которые превышают установленную скорость более чем на 60 км/ч или выезжают на встречную полосу движения, трамвайные пути. Нововведение касается водителей, лишенных права управлять транспортными средствами и имеющих административное наказание за превышение установленной скорости движения более чем на 60 км/ч или выезд на полосу встречного движения. А также трамвайные пути.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вторая данной статьи УК РФ предусматривает уголовную ответственность для лиц, имеющих судимость по части 1 данной статьи и повторно допустивших «агрессивное вождение».</a:t>
            </a:r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EA0000"/>
                </a:solidFill>
              </a:rPr>
              <a:t>Санкции </a:t>
            </a:r>
            <a:r>
              <a:rPr lang="ru-RU" dirty="0">
                <a:solidFill>
                  <a:srgbClr val="EA0000"/>
                </a:solidFill>
              </a:rPr>
              <a:t>— от штрафа в размере от 200 до 300 тысяч рублей до лишения свободы на срок до двух лет, а если нарушение будет совершено повторно, </a:t>
            </a:r>
            <a:endParaRPr lang="ru-RU" dirty="0" smtClean="0">
              <a:solidFill>
                <a:srgbClr val="EA0000"/>
              </a:solidFill>
            </a:endParaRPr>
          </a:p>
          <a:p>
            <a:pPr algn="ctr"/>
            <a:r>
              <a:rPr lang="ru-RU" dirty="0" smtClean="0">
                <a:solidFill>
                  <a:srgbClr val="EA0000"/>
                </a:solidFill>
              </a:rPr>
              <a:t>то </a:t>
            </a:r>
            <a:r>
              <a:rPr lang="ru-RU" dirty="0">
                <a:solidFill>
                  <a:srgbClr val="EA0000"/>
                </a:solidFill>
              </a:rPr>
              <a:t>и лишения свободы на срок до трех </a:t>
            </a:r>
            <a:r>
              <a:rPr lang="ru-RU" dirty="0" smtClean="0">
                <a:solidFill>
                  <a:srgbClr val="EA0000"/>
                </a:solidFill>
              </a:rPr>
              <a:t>лет</a:t>
            </a:r>
            <a:endParaRPr lang="ru-RU" dirty="0">
              <a:solidFill>
                <a:srgbClr val="EA0000"/>
              </a:solidFill>
            </a:endParaRPr>
          </a:p>
          <a:p>
            <a:endParaRPr lang="ru-RU" dirty="0" smtClean="0"/>
          </a:p>
          <a:p>
            <a:pPr algn="ctr"/>
            <a:r>
              <a:rPr lang="ru-RU" dirty="0" smtClean="0"/>
              <a:t>Действие статьи не распространяется на случаи когда нарушение зафиксировано дорожными камерами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67695" y="733842"/>
            <a:ext cx="7677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законодательстве: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6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80479" y="2066757"/>
            <a:ext cx="9331355" cy="2414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97888" y="2084290"/>
            <a:ext cx="91139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Соответствующее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Российской Федерации от 9 апреля 2022 г. № 626 опубликовано на официальном интернет-портале правовой информации и уже вступило в силу.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Нововведение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коснется как водителей, управляющих транспортными средствами в личных целях, так и тех, кто управляет транспортными средствами при осуществлении трудовой и предпринимательской деятельности. Теперь в течение 3 лет необходимости в замене «просроченных» водительских удостоверений у них не будет, они продлятся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/>
              <a:t>Данная </a:t>
            </a:r>
            <a:r>
              <a:rPr lang="ru-RU" dirty="0"/>
              <a:t>мера не требует внесения дополнительной информации в документы, соответственно гражданам не нужно обращаться в </a:t>
            </a:r>
            <a:r>
              <a:rPr lang="ru-RU" dirty="0" smtClean="0"/>
              <a:t>ГИБДД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прошлом году ежемесячно сотрудники ГИБДД Свердловской области проводили в среднем 5-7 тысяч операций по замене водительских удостоверений в связи с окончанием срока </a:t>
            </a:r>
            <a:r>
              <a:rPr lang="ru-RU" dirty="0" smtClean="0"/>
              <a:t>действия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1922" y="500413"/>
            <a:ext cx="7677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Водительские удостоверения, срок действия которых истек или истекает в 2022 и 2023 годах, продлевается на 3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9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0474" y="640336"/>
            <a:ext cx="928404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 дежурной части </a:t>
            </a:r>
            <a:b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УГИБДД ГУ МВД по Свердловской области</a:t>
            </a:r>
          </a:p>
          <a:p>
            <a:pPr algn="ctr"/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 (343) 269 -77 -00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51" y="2611735"/>
            <a:ext cx="6272084" cy="41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5993" y="3155079"/>
            <a:ext cx="6420015" cy="54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1611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1720893"/>
            <a:ext cx="1106423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1 квартал 2022 г. в регионе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 всего 11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034 ДТП (-9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%), из них: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10 474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(-9%) с материальным ущербом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- 560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(+0,5%) с пострадавшими,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которых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(АППГ) человек погибли и 736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травмы различной степени тяжести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80577428"/>
              </p:ext>
            </p:extLst>
          </p:nvPr>
        </p:nvGraphicFramePr>
        <p:xfrm>
          <a:off x="1476967" y="701005"/>
          <a:ext cx="1002494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6797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81391" y="2743200"/>
            <a:ext cx="8497139" cy="168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9065" y="2890961"/>
            <a:ext cx="10601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Дети стали участниками каждого 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ДТП 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 пострадавшими в регионе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12975766"/>
              </p:ext>
            </p:extLst>
          </p:nvPr>
        </p:nvGraphicFramePr>
        <p:xfrm>
          <a:off x="1574800" y="662876"/>
          <a:ext cx="10083799" cy="540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64162057"/>
              </p:ext>
            </p:extLst>
          </p:nvPr>
        </p:nvGraphicFramePr>
        <p:xfrm>
          <a:off x="858752" y="2144108"/>
          <a:ext cx="10791567" cy="449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31032" y="952734"/>
            <a:ext cx="7049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виды ДТП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5337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4943" y="1864543"/>
            <a:ext cx="86476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допущенные ВОДИТЕЛЯМИ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8092" y="3326899"/>
            <a:ext cx="1061294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ru-RU" altLang="ru-RU" sz="2800" b="1" dirty="0" smtClean="0">
                <a:ea typeface="Times New Roman" pitchFamily="18" charset="0"/>
              </a:rPr>
              <a:t>Несоответствие скорости конкретным условиям движения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800" b="1" dirty="0" smtClean="0">
                <a:ea typeface="Times New Roman" pitchFamily="18" charset="0"/>
              </a:rPr>
              <a:t>Выезд </a:t>
            </a:r>
            <a:r>
              <a:rPr lang="ru-RU" altLang="ru-RU" sz="2800" b="1" dirty="0">
                <a:ea typeface="Times New Roman" pitchFamily="18" charset="0"/>
              </a:rPr>
              <a:t>на полосу встречного движения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Несоблюдение очередности проезда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sz="2800" b="1" dirty="0" smtClean="0">
                <a:ea typeface="Times New Roman" pitchFamily="18" charset="0"/>
              </a:rPr>
              <a:t>Неправильный выбор дистанции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800" b="1" dirty="0">
                <a:ea typeface="Times New Roman" pitchFamily="18" charset="0"/>
              </a:rPr>
              <a:t>Нарушение </a:t>
            </a:r>
            <a:r>
              <a:rPr lang="ru-RU" altLang="ru-RU" sz="2800" b="1" dirty="0" smtClean="0">
                <a:ea typeface="Times New Roman" pitchFamily="18" charset="0"/>
              </a:rPr>
              <a:t>правил обгона</a:t>
            </a:r>
            <a:endParaRPr lang="ru-RU" altLang="ru-RU" sz="2800" b="1" dirty="0">
              <a:ea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1" y="107015"/>
            <a:ext cx="2828002" cy="16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4943" y="1864543"/>
            <a:ext cx="86476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Сопутствующие нарушения ПДД, допущенные ВОДИТЕЛЯМИ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8092" y="3111457"/>
            <a:ext cx="1061294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ru-RU" altLang="ru-RU" sz="2800" b="1" dirty="0" smtClean="0">
                <a:ea typeface="Times New Roman" pitchFamily="18" charset="0"/>
              </a:rPr>
              <a:t>Управление транспортным средством в состоянии опьянения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800" b="1" dirty="0" smtClean="0">
                <a:ea typeface="Times New Roman" pitchFamily="18" charset="0"/>
              </a:rPr>
              <a:t>Нарушение правил применения ремней безопасности и мотошлемов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800" b="1" dirty="0">
                <a:ea typeface="Times New Roman" pitchFamily="18" charset="0"/>
              </a:rPr>
              <a:t>Управление транспортным </a:t>
            </a:r>
            <a:r>
              <a:rPr lang="ru-RU" altLang="ru-RU" sz="2800" b="1" dirty="0" smtClean="0">
                <a:ea typeface="Times New Roman" pitchFamily="18" charset="0"/>
              </a:rPr>
              <a:t>средством лицом, не имеющим права управления, либо лишенного такого права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1" y="107015"/>
            <a:ext cx="2828002" cy="16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1100" y="2743200"/>
            <a:ext cx="10349755" cy="217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9065" y="2890961"/>
            <a:ext cx="10601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 начала 2022 года с участием мотоциклов в регионе зарегистрировано 10 ДТП, в результате которых 1 человек погиб и 5 получили травмы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16651</TotalTime>
  <Words>732</Words>
  <Application>Microsoft Office PowerPoint</Application>
  <PresentationFormat>Широкоэкранный</PresentationFormat>
  <Paragraphs>70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Segoe Print</vt:lpstr>
      <vt:lpstr>Times New Roman</vt:lpstr>
      <vt:lpstr>1_Тема Office</vt:lpstr>
      <vt:lpstr>Правильное поведение на дороге — залог общей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активностей в БТЛ каналах  в рамках кампании  «Сложности перехода»</dc:title>
  <dc:creator>Valentina Kulbitskay</dc:creator>
  <cp:lastModifiedBy>Пользователь</cp:lastModifiedBy>
  <cp:revision>226</cp:revision>
  <dcterms:created xsi:type="dcterms:W3CDTF">2016-09-23T06:53:26Z</dcterms:created>
  <dcterms:modified xsi:type="dcterms:W3CDTF">2022-04-21T10:40:45Z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625848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